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56" r:id="rId2"/>
    <p:sldId id="293" r:id="rId3"/>
    <p:sldId id="299" r:id="rId4"/>
    <p:sldId id="300" r:id="rId5"/>
    <p:sldId id="292" r:id="rId6"/>
    <p:sldId id="329" r:id="rId7"/>
    <p:sldId id="331" r:id="rId8"/>
    <p:sldId id="323" r:id="rId9"/>
    <p:sldId id="325" r:id="rId10"/>
    <p:sldId id="326" r:id="rId11"/>
  </p:sldIdLst>
  <p:sldSz cx="9144000" cy="6858000" type="screen4x3"/>
  <p:notesSz cx="6858000" cy="92964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7E8E83"/>
    <a:srgbClr val="A0ACA4"/>
    <a:srgbClr val="0000FF"/>
    <a:srgbClr val="FFFF00"/>
    <a:srgbClr val="495BA3"/>
    <a:srgbClr val="DCCFA5"/>
    <a:srgbClr val="2A6D3A"/>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31" autoAdjust="0"/>
    <p:restoredTop sz="93265" autoAdjust="0"/>
  </p:normalViewPr>
  <p:slideViewPr>
    <p:cSldViewPr>
      <p:cViewPr varScale="1">
        <p:scale>
          <a:sx n="115" d="100"/>
          <a:sy n="115" d="100"/>
        </p:scale>
        <p:origin x="2496" y="1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3062" y="288"/>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dirty="0"/>
          </a:p>
        </p:txBody>
      </p:sp>
      <p:sp>
        <p:nvSpPr>
          <p:cNvPr id="99331" name="Rectangle 3"/>
          <p:cNvSpPr>
            <a:spLocks noGrp="1" noChangeArrowheads="1"/>
          </p:cNvSpPr>
          <p:nvPr>
            <p:ph type="dt" sz="quarter"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dirty="0"/>
          </a:p>
        </p:txBody>
      </p:sp>
      <p:sp>
        <p:nvSpPr>
          <p:cNvPr id="99332" name="Rectangle 4"/>
          <p:cNvSpPr>
            <a:spLocks noGrp="1" noChangeArrowheads="1"/>
          </p:cNvSpPr>
          <p:nvPr>
            <p:ph type="ftr" sz="quarter" idx="2"/>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dirty="0"/>
          </a:p>
        </p:txBody>
      </p:sp>
      <p:sp>
        <p:nvSpPr>
          <p:cNvPr id="99333" name="Rectangle 5"/>
          <p:cNvSpPr>
            <a:spLocks noGrp="1" noChangeArrowheads="1"/>
          </p:cNvSpPr>
          <p:nvPr>
            <p:ph type="sldNum" sz="quarter" idx="3"/>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4A5AA285-BD12-4282-A788-6D2544229981}" type="slidenum">
              <a:rPr lang="en-US"/>
              <a:pPr>
                <a:defRPr/>
              </a:pPr>
              <a:t>‹#›</a:t>
            </a:fld>
            <a:endParaRPr lang="en-US" dirty="0"/>
          </a:p>
        </p:txBody>
      </p:sp>
    </p:spTree>
    <p:extLst>
      <p:ext uri="{BB962C8B-B14F-4D97-AF65-F5344CB8AC3E}">
        <p14:creationId xmlns:p14="http://schemas.microsoft.com/office/powerpoint/2010/main" val="2712663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1" name="Rectangle 3"/>
          <p:cNvSpPr>
            <a:spLocks noGrp="1" noChangeArrowheads="1"/>
          </p:cNvSpPr>
          <p:nvPr>
            <p:ph type="dt"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atin typeface="Times New Roman" pitchFamily="18" charset="0"/>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711" y="4416426"/>
            <a:ext cx="5028579"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5" name="Rectangle 7"/>
          <p:cNvSpPr>
            <a:spLocks noGrp="1" noChangeArrowheads="1"/>
          </p:cNvSpPr>
          <p:nvPr>
            <p:ph type="sldNum" sz="quarter" idx="5"/>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atin typeface="Times New Roman" pitchFamily="18" charset="0"/>
              </a:defRPr>
            </a:lvl1pPr>
          </a:lstStyle>
          <a:p>
            <a:pPr>
              <a:defRPr/>
            </a:pPr>
            <a:fld id="{146204F0-6891-43ED-B78D-50F4FC9D77C1}" type="slidenum">
              <a:rPr lang="en-US"/>
              <a:pPr>
                <a:defRPr/>
              </a:pPr>
              <a:t>‹#›</a:t>
            </a:fld>
            <a:endParaRPr lang="en-US" dirty="0"/>
          </a:p>
        </p:txBody>
      </p:sp>
    </p:spTree>
    <p:extLst>
      <p:ext uri="{BB962C8B-B14F-4D97-AF65-F5344CB8AC3E}">
        <p14:creationId xmlns:p14="http://schemas.microsoft.com/office/powerpoint/2010/main" val="2635437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A9F23F9B-9C3E-4C18-A540-380A9FF92F56}" type="slidenum">
              <a:rPr lang="en-US" smtClean="0"/>
              <a:pPr/>
              <a:t>1</a:t>
            </a:fld>
            <a:endParaRPr lang="en-US" dirty="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62146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a:t>
            </a:fld>
            <a:endParaRPr lang="en-US" dirty="0"/>
          </a:p>
        </p:txBody>
      </p:sp>
    </p:spTree>
    <p:extLst>
      <p:ext uri="{BB962C8B-B14F-4D97-AF65-F5344CB8AC3E}">
        <p14:creationId xmlns:p14="http://schemas.microsoft.com/office/powerpoint/2010/main" val="3722421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a:t>
            </a:fld>
            <a:endParaRPr lang="en-US" dirty="0"/>
          </a:p>
        </p:txBody>
      </p:sp>
    </p:spTree>
    <p:extLst>
      <p:ext uri="{BB962C8B-B14F-4D97-AF65-F5344CB8AC3E}">
        <p14:creationId xmlns:p14="http://schemas.microsoft.com/office/powerpoint/2010/main" val="650567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5</a:t>
            </a:fld>
            <a:endParaRPr lang="en-US" dirty="0"/>
          </a:p>
        </p:txBody>
      </p:sp>
    </p:spTree>
    <p:extLst>
      <p:ext uri="{BB962C8B-B14F-4D97-AF65-F5344CB8AC3E}">
        <p14:creationId xmlns:p14="http://schemas.microsoft.com/office/powerpoint/2010/main" val="487572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6</a:t>
            </a:fld>
            <a:endParaRPr lang="en-US" dirty="0"/>
          </a:p>
        </p:txBody>
      </p:sp>
    </p:spTree>
    <p:extLst>
      <p:ext uri="{BB962C8B-B14F-4D97-AF65-F5344CB8AC3E}">
        <p14:creationId xmlns:p14="http://schemas.microsoft.com/office/powerpoint/2010/main" val="1039634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7</a:t>
            </a:fld>
            <a:endParaRPr lang="en-US" dirty="0"/>
          </a:p>
        </p:txBody>
      </p:sp>
    </p:spTree>
    <p:extLst>
      <p:ext uri="{BB962C8B-B14F-4D97-AF65-F5344CB8AC3E}">
        <p14:creationId xmlns:p14="http://schemas.microsoft.com/office/powerpoint/2010/main" val="1561299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8</a:t>
            </a:fld>
            <a:endParaRPr lang="en-US" dirty="0"/>
          </a:p>
        </p:txBody>
      </p:sp>
    </p:spTree>
    <p:extLst>
      <p:ext uri="{BB962C8B-B14F-4D97-AF65-F5344CB8AC3E}">
        <p14:creationId xmlns:p14="http://schemas.microsoft.com/office/powerpoint/2010/main" val="3581665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Funding for all FY’s funded</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9</a:t>
            </a:fld>
            <a:endParaRPr lang="en-US" dirty="0"/>
          </a:p>
        </p:txBody>
      </p:sp>
    </p:spTree>
    <p:extLst>
      <p:ext uri="{BB962C8B-B14F-4D97-AF65-F5344CB8AC3E}">
        <p14:creationId xmlns:p14="http://schemas.microsoft.com/office/powerpoint/2010/main" val="2481547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10</a:t>
            </a:fld>
            <a:endParaRPr lang="en-US" dirty="0"/>
          </a:p>
        </p:txBody>
      </p:sp>
    </p:spTree>
    <p:extLst>
      <p:ext uri="{BB962C8B-B14F-4D97-AF65-F5344CB8AC3E}">
        <p14:creationId xmlns:p14="http://schemas.microsoft.com/office/powerpoint/2010/main" val="4254821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65100"/>
            <a:ext cx="1943100" cy="5930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65100"/>
            <a:ext cx="5676900" cy="5930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0" descr="castlogo"/>
          <p:cNvPicPr>
            <a:picLocks noChangeAspect="1" noChangeArrowheads="1"/>
          </p:cNvPicPr>
          <p:nvPr userDrawn="1"/>
        </p:nvPicPr>
        <p:blipFill>
          <a:blip r:embed="rId13" cstate="print"/>
          <a:srcRect/>
          <a:stretch>
            <a:fillRect/>
          </a:stretch>
        </p:blipFill>
        <p:spPr bwMode="auto">
          <a:xfrm>
            <a:off x="7772400" y="129382"/>
            <a:ext cx="1295400" cy="985837"/>
          </a:xfrm>
          <a:prstGeom prst="rect">
            <a:avLst/>
          </a:prstGeom>
          <a:noFill/>
          <a:ln w="9525">
            <a:noFill/>
            <a:miter lim="800000"/>
            <a:headEnd/>
            <a:tailEnd/>
          </a:ln>
        </p:spPr>
      </p:pic>
      <p:sp>
        <p:nvSpPr>
          <p:cNvPr id="2" name="Rectangle 2"/>
          <p:cNvSpPr>
            <a:spLocks noGrp="1" noChangeArrowheads="1"/>
          </p:cNvSpPr>
          <p:nvPr>
            <p:ph type="title"/>
          </p:nvPr>
        </p:nvSpPr>
        <p:spPr bwMode="auto">
          <a:xfrm>
            <a:off x="1676400" y="165100"/>
            <a:ext cx="5867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 ____ __ ____  _____ _____ _____</a:t>
            </a:r>
          </a:p>
        </p:txBody>
      </p:sp>
      <p:sp>
        <p:nvSpPr>
          <p:cNvPr id="3" name="Title Placeholder 2"/>
          <p:cNvSpPr>
            <a:spLocks noGrp="1" noChangeArrowheads="1"/>
          </p:cNvSpPr>
          <p:nvPr>
            <p:ph type="title"/>
          </p:nvPr>
        </p:nvSpPr>
        <p:spPr bwMode="auto">
          <a:xfrm>
            <a:off x="1676400" y="165100"/>
            <a:ext cx="58674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9" name="Rectangle 15"/>
          <p:cNvSpPr>
            <a:spLocks noChangeArrowheads="1"/>
          </p:cNvSpPr>
          <p:nvPr userDrawn="1"/>
        </p:nvSpPr>
        <p:spPr bwMode="auto">
          <a:xfrm>
            <a:off x="0" y="6629400"/>
            <a:ext cx="9144000" cy="228600"/>
          </a:xfrm>
          <a:prstGeom prst="rect">
            <a:avLst/>
          </a:prstGeom>
          <a:solidFill>
            <a:srgbClr val="7E8E83"/>
          </a:solidFill>
          <a:ln w="9525">
            <a:solidFill>
              <a:schemeClr val="tx1"/>
            </a:solidFill>
            <a:miter lim="800000"/>
            <a:headEnd/>
            <a:tailEnd/>
          </a:ln>
          <a:effectLst/>
        </p:spPr>
        <p:txBody>
          <a:bodyPr wrap="none" anchor="ctr"/>
          <a:lstStyle/>
          <a:p>
            <a:pPr>
              <a:defRPr/>
            </a:pPr>
            <a:endParaRPr lang="en-US" dirty="0"/>
          </a:p>
        </p:txBody>
      </p:sp>
      <p:sp>
        <p:nvSpPr>
          <p:cNvPr id="1040" name="Text Box 16"/>
          <p:cNvSpPr txBox="1">
            <a:spLocks noChangeArrowheads="1"/>
          </p:cNvSpPr>
          <p:nvPr/>
        </p:nvSpPr>
        <p:spPr bwMode="auto">
          <a:xfrm>
            <a:off x="26988" y="6629400"/>
            <a:ext cx="3933384" cy="276999"/>
          </a:xfrm>
          <a:prstGeom prst="rect">
            <a:avLst/>
          </a:prstGeom>
          <a:noFill/>
          <a:ln w="9525">
            <a:noFill/>
            <a:miter lim="800000"/>
            <a:headEnd/>
            <a:tailEnd/>
          </a:ln>
          <a:effectLst/>
        </p:spPr>
        <p:txBody>
          <a:bodyPr wrap="none">
            <a:spAutoFit/>
          </a:bodyPr>
          <a:lstStyle/>
          <a:p>
            <a:r>
              <a:rPr lang="en-US" sz="1200" b="1">
                <a:solidFill>
                  <a:schemeClr val="bg1"/>
                </a:solidFill>
              </a:rPr>
              <a:t>FY22</a:t>
            </a:r>
            <a:r>
              <a:rPr lang="en-US" sz="1200" b="1" baseline="0">
                <a:solidFill>
                  <a:schemeClr val="bg1"/>
                </a:solidFill>
              </a:rPr>
              <a:t> </a:t>
            </a:r>
            <a:r>
              <a:rPr lang="en-US" sz="1200" b="1" dirty="0">
                <a:solidFill>
                  <a:schemeClr val="bg1"/>
                </a:solidFill>
              </a:rPr>
              <a:t>EMRRP In-Progress Review Meeting/Webinar</a:t>
            </a:r>
            <a:endParaRPr lang="en-US" sz="2400" b="1" dirty="0">
              <a:solidFill>
                <a:schemeClr val="folHlink"/>
              </a:solidFill>
              <a:latin typeface="Times New Roman" pitchFamily="18" charset="0"/>
            </a:endParaRPr>
          </a:p>
        </p:txBody>
      </p:sp>
      <p:pic>
        <p:nvPicPr>
          <p:cNvPr id="4" name="Picture 3"/>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52400" y="79375"/>
            <a:ext cx="1579697" cy="1085850"/>
          </a:xfrm>
          <a:prstGeom prst="rect">
            <a:avLst/>
          </a:prstGeom>
        </p:spPr>
      </p:pic>
      <p:pic>
        <p:nvPicPr>
          <p:cNvPr id="5" name="Picture 4"/>
          <p:cNvPicPr>
            <a:picLocks noChangeAspect="1"/>
          </p:cNvPicPr>
          <p:nvPr userDrawn="1"/>
        </p:nvPicPr>
        <p:blipFill>
          <a:blip r:embed="rId15"/>
          <a:stretch>
            <a:fillRect/>
          </a:stretch>
        </p:blipFill>
        <p:spPr>
          <a:xfrm>
            <a:off x="-5670" y="1260614"/>
            <a:ext cx="9149669" cy="187302"/>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2800" b="1">
          <a:solidFill>
            <a:schemeClr val="tx2"/>
          </a:solidFill>
          <a:effectLst>
            <a:outerShdw blurRad="38100" dist="38100" dir="2700000" algn="tl">
              <a:srgbClr val="000000">
                <a:alpha val="43137"/>
              </a:srgbClr>
            </a:outerShdw>
          </a:effectLst>
          <a:latin typeface="Arial" pitchFamily="34" charset="0"/>
          <a:ea typeface="+mj-ea"/>
          <a:cs typeface="Arial" pitchFamily="34" charset="0"/>
        </a:defRPr>
      </a:lvl1pPr>
      <a:lvl2pPr algn="ctr" rtl="0" eaLnBrk="0" fontAlgn="base" hangingPunct="0">
        <a:spcBef>
          <a:spcPct val="0"/>
        </a:spcBef>
        <a:spcAft>
          <a:spcPct val="0"/>
        </a:spcAft>
        <a:defRPr sz="2800" b="1">
          <a:solidFill>
            <a:schemeClr val="tx2"/>
          </a:solidFill>
          <a:latin typeface="Arial" charset="0"/>
          <a:cs typeface="Arial" charset="0"/>
        </a:defRPr>
      </a:lvl2pPr>
      <a:lvl3pPr algn="ctr" rtl="0" eaLnBrk="0" fontAlgn="base" hangingPunct="0">
        <a:spcBef>
          <a:spcPct val="0"/>
        </a:spcBef>
        <a:spcAft>
          <a:spcPct val="0"/>
        </a:spcAft>
        <a:defRPr sz="2800" b="1">
          <a:solidFill>
            <a:schemeClr val="tx2"/>
          </a:solidFill>
          <a:latin typeface="Arial" charset="0"/>
          <a:cs typeface="Arial" charset="0"/>
        </a:defRPr>
      </a:lvl3pPr>
      <a:lvl4pPr algn="ctr" rtl="0" eaLnBrk="0" fontAlgn="base" hangingPunct="0">
        <a:spcBef>
          <a:spcPct val="0"/>
        </a:spcBef>
        <a:spcAft>
          <a:spcPct val="0"/>
        </a:spcAft>
        <a:defRPr sz="2800" b="1">
          <a:solidFill>
            <a:schemeClr val="tx2"/>
          </a:solidFill>
          <a:latin typeface="Arial" charset="0"/>
          <a:cs typeface="Arial" charset="0"/>
        </a:defRPr>
      </a:lvl4pPr>
      <a:lvl5pPr algn="ctr" rtl="0" eaLnBrk="0" fontAlgn="base" hangingPunct="0">
        <a:spcBef>
          <a:spcPct val="0"/>
        </a:spcBef>
        <a:spcAft>
          <a:spcPct val="0"/>
        </a:spcAft>
        <a:defRPr sz="2800" b="1">
          <a:solidFill>
            <a:schemeClr val="tx2"/>
          </a:solidFill>
          <a:latin typeface="Arial" charset="0"/>
          <a:cs typeface="Arial" charset="0"/>
        </a:defRPr>
      </a:lvl5pPr>
      <a:lvl6pPr marL="457200" algn="ctr" rtl="0" fontAlgn="base">
        <a:spcBef>
          <a:spcPct val="0"/>
        </a:spcBef>
        <a:spcAft>
          <a:spcPct val="0"/>
        </a:spcAft>
        <a:defRPr sz="2800" b="1">
          <a:solidFill>
            <a:schemeClr val="tx2"/>
          </a:solidFill>
          <a:latin typeface="Times New Roman" pitchFamily="18" charset="0"/>
        </a:defRPr>
      </a:lvl6pPr>
      <a:lvl7pPr marL="914400" algn="ctr" rtl="0" fontAlgn="base">
        <a:spcBef>
          <a:spcPct val="0"/>
        </a:spcBef>
        <a:spcAft>
          <a:spcPct val="0"/>
        </a:spcAft>
        <a:defRPr sz="2800" b="1">
          <a:solidFill>
            <a:schemeClr val="tx2"/>
          </a:solidFill>
          <a:latin typeface="Times New Roman" pitchFamily="18" charset="0"/>
        </a:defRPr>
      </a:lvl7pPr>
      <a:lvl8pPr marL="1371600" algn="ctr" rtl="0" fontAlgn="base">
        <a:spcBef>
          <a:spcPct val="0"/>
        </a:spcBef>
        <a:spcAft>
          <a:spcPct val="0"/>
        </a:spcAft>
        <a:defRPr sz="2800" b="1">
          <a:solidFill>
            <a:schemeClr val="tx2"/>
          </a:solidFill>
          <a:latin typeface="Times New Roman" pitchFamily="18" charset="0"/>
        </a:defRPr>
      </a:lvl8pPr>
      <a:lvl9pPr marL="1828800" algn="ctr" rtl="0" fontAlgn="base">
        <a:spcBef>
          <a:spcPct val="0"/>
        </a:spcBef>
        <a:spcAft>
          <a:spcPct val="0"/>
        </a:spcAft>
        <a:defRPr sz="28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29"/>
          <p:cNvSpPr txBox="1">
            <a:spLocks noChangeArrowheads="1"/>
          </p:cNvSpPr>
          <p:nvPr/>
        </p:nvSpPr>
        <p:spPr bwMode="auto">
          <a:xfrm>
            <a:off x="609600" y="1735991"/>
            <a:ext cx="8001000" cy="3293209"/>
          </a:xfrm>
          <a:prstGeom prst="rect">
            <a:avLst/>
          </a:prstGeom>
          <a:noFill/>
          <a:ln w="9525">
            <a:noFill/>
            <a:miter lim="800000"/>
            <a:headEnd/>
            <a:tailEnd/>
          </a:ln>
        </p:spPr>
        <p:txBody>
          <a:bodyPr wrap="square">
            <a:spAutoFit/>
          </a:bodyPr>
          <a:lstStyle/>
          <a:p>
            <a:pPr>
              <a:spcBef>
                <a:spcPct val="50000"/>
              </a:spcBef>
            </a:pPr>
            <a:r>
              <a:rPr lang="en-US" sz="2800" b="1" dirty="0">
                <a:cs typeface="Arial" charset="0"/>
              </a:rPr>
              <a:t>PDT Lead: </a:t>
            </a:r>
            <a:r>
              <a:rPr lang="en-US" sz="2400" dirty="0">
                <a:cs typeface="Arial" charset="0"/>
              </a:rPr>
              <a:t>Todd Steissberg</a:t>
            </a:r>
          </a:p>
          <a:p>
            <a:pPr>
              <a:spcBef>
                <a:spcPct val="50000"/>
              </a:spcBef>
            </a:pPr>
            <a:r>
              <a:rPr lang="en-US" sz="2800" b="1" dirty="0">
                <a:cs typeface="Arial" charset="0"/>
              </a:rPr>
              <a:t>Product Development Team: </a:t>
            </a:r>
            <a:r>
              <a:rPr lang="en-US" sz="2400" dirty="0">
                <a:cs typeface="Arial" charset="0"/>
              </a:rPr>
              <a:t>Billy Johnson, Zhonglong Zhang, Alex Sanchez, Mark Jensen, Chuck Theiling</a:t>
            </a:r>
          </a:p>
          <a:p>
            <a:pPr>
              <a:spcBef>
                <a:spcPct val="50000"/>
              </a:spcBef>
            </a:pPr>
            <a:r>
              <a:rPr lang="en-US" sz="2800" b="1" dirty="0">
                <a:cs typeface="Arial" charset="0"/>
              </a:rPr>
              <a:t>Corps District Collaboration: </a:t>
            </a:r>
            <a:r>
              <a:rPr lang="en-US" sz="2400" u="sng" dirty="0">
                <a:cs typeface="Arial" charset="0"/>
              </a:rPr>
              <a:t>Brian </a:t>
            </a:r>
            <a:r>
              <a:rPr lang="en-US" sz="2400" u="sng" dirty="0" err="1">
                <a:cs typeface="Arial" charset="0"/>
              </a:rPr>
              <a:t>Zettle</a:t>
            </a:r>
            <a:r>
              <a:rPr lang="en-US" sz="2400" u="sng" dirty="0">
                <a:cs typeface="Arial" charset="0"/>
              </a:rPr>
              <a:t> (CoP Lead)</a:t>
            </a:r>
            <a:r>
              <a:rPr lang="en-US" sz="2400" dirty="0">
                <a:cs typeface="Arial" charset="0"/>
              </a:rPr>
              <a:t>, Chris Solek (Los Angeles District), Craig Evans (St. Paul District), Jeff Tripe (Kansas District)</a:t>
            </a:r>
            <a:endParaRPr lang="en-US" sz="2400" b="1" i="1" dirty="0">
              <a:solidFill>
                <a:srgbClr val="FF0000"/>
              </a:solidFill>
            </a:endParaRPr>
          </a:p>
        </p:txBody>
      </p:sp>
      <p:sp>
        <p:nvSpPr>
          <p:cNvPr id="140318" name="Text Box 30"/>
          <p:cNvSpPr txBox="1">
            <a:spLocks noChangeArrowheads="1"/>
          </p:cNvSpPr>
          <p:nvPr/>
        </p:nvSpPr>
        <p:spPr bwMode="auto">
          <a:xfrm>
            <a:off x="1676400" y="152400"/>
            <a:ext cx="5867400" cy="1015663"/>
          </a:xfrm>
          <a:prstGeom prst="rect">
            <a:avLst/>
          </a:prstGeom>
          <a:noFill/>
          <a:ln w="9525">
            <a:noFill/>
            <a:miter lim="800000"/>
            <a:headEnd/>
            <a:tailEnd/>
          </a:ln>
          <a:effectLst/>
        </p:spPr>
        <p:txBody>
          <a:bodyPr anchor="ctr">
            <a:spAutoFit/>
          </a:bodyPr>
          <a:lstStyle/>
          <a:p>
            <a:pPr algn="ctr">
              <a:spcBef>
                <a:spcPts val="0"/>
              </a:spcBef>
              <a:defRPr/>
            </a:pPr>
            <a:r>
              <a:rPr lang="en-US" b="1" dirty="0">
                <a:effectLst>
                  <a:outerShdw blurRad="38100" dist="38100" dir="2700000" algn="tl">
                    <a:srgbClr val="C0C0C0"/>
                  </a:outerShdw>
                </a:effectLst>
                <a:latin typeface="Arial" pitchFamily="34" charset="0"/>
                <a:cs typeface="Arial" pitchFamily="34" charset="0"/>
              </a:rPr>
              <a:t>Multi-dimensional Modeling of Interactions between Nutrients and Riparian Vegetation for Improved Riverine Ecosystem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914400"/>
          </a:xfrm>
        </p:spPr>
        <p:txBody>
          <a:bodyPr/>
          <a:lstStyle/>
          <a:p>
            <a:r>
              <a:rPr lang="en-US" dirty="0"/>
              <a:t>Summary</a:t>
            </a:r>
            <a:br>
              <a:rPr lang="en-US" dirty="0"/>
            </a:br>
            <a:endParaRPr lang="en-US" sz="1600" dirty="0">
              <a:solidFill>
                <a:srgbClr val="FF0000"/>
              </a:solidFill>
            </a:endParaRPr>
          </a:p>
        </p:txBody>
      </p:sp>
      <p:sp>
        <p:nvSpPr>
          <p:cNvPr id="7" name="Content Placeholder 4">
            <a:extLst>
              <a:ext uri="{FF2B5EF4-FFF2-40B4-BE49-F238E27FC236}">
                <a16:creationId xmlns:a16="http://schemas.microsoft.com/office/drawing/2014/main" id="{9FAB31A6-D168-3E4F-B7AD-8A5AD9203633}"/>
              </a:ext>
            </a:extLst>
          </p:cNvPr>
          <p:cNvSpPr>
            <a:spLocks noGrp="1"/>
          </p:cNvSpPr>
          <p:nvPr>
            <p:ph sz="half" idx="1"/>
          </p:nvPr>
        </p:nvSpPr>
        <p:spPr>
          <a:xfrm>
            <a:off x="485078" y="1524000"/>
            <a:ext cx="8201722" cy="4495800"/>
          </a:xfrm>
        </p:spPr>
        <p:txBody>
          <a:bodyPr/>
          <a:lstStyle/>
          <a:p>
            <a:r>
              <a:rPr lang="en-US" sz="1800" dirty="0">
                <a:solidFill>
                  <a:srgbClr val="FF0000"/>
                </a:solidFill>
                <a:latin typeface="Arial" panose="020B0604020202020204" pitchFamily="34" charset="0"/>
                <a:cs typeface="Arial" panose="020B0604020202020204" pitchFamily="34" charset="0"/>
              </a:rPr>
              <a:t>2D water quality transport subroutine was developed in HEC-RAS</a:t>
            </a:r>
          </a:p>
          <a:p>
            <a:r>
              <a:rPr lang="en-US" sz="1800" dirty="0">
                <a:solidFill>
                  <a:srgbClr val="FF0000"/>
                </a:solidFill>
                <a:latin typeface="Arial" panose="020B0604020202020204" pitchFamily="34" charset="0"/>
                <a:cs typeface="Arial" panose="020B0604020202020204" pitchFamily="34" charset="0"/>
              </a:rPr>
              <a:t>Research and literature review for upgrading NSMs and RVSM are completed.</a:t>
            </a:r>
          </a:p>
          <a:p>
            <a:r>
              <a:rPr lang="en-US" sz="1800" dirty="0">
                <a:solidFill>
                  <a:srgbClr val="FF0000"/>
                </a:solidFill>
                <a:latin typeface="Arial" panose="020B0604020202020204" pitchFamily="34" charset="0"/>
                <a:cs typeface="Arial" panose="020B0604020202020204" pitchFamily="34" charset="0"/>
              </a:rPr>
              <a:t>Development of updated NSMs and RVSM has been completed.</a:t>
            </a:r>
          </a:p>
          <a:p>
            <a:r>
              <a:rPr lang="en-US" sz="1800" dirty="0">
                <a:solidFill>
                  <a:srgbClr val="FF0000"/>
                </a:solidFill>
                <a:latin typeface="Arial" panose="020B0604020202020204" pitchFamily="34" charset="0"/>
                <a:cs typeface="Arial" panose="020B0604020202020204" pitchFamily="34" charset="0"/>
              </a:rPr>
              <a:t>Application of HEC-RAS and RVSM modeling system to the Upper MS River and Santa Ana River has been completed.</a:t>
            </a:r>
          </a:p>
          <a:p>
            <a:r>
              <a:rPr lang="en-US" sz="1800" dirty="0">
                <a:solidFill>
                  <a:srgbClr val="FF0000"/>
                </a:solidFill>
                <a:latin typeface="Arial" panose="020B0604020202020204" pitchFamily="34" charset="0"/>
                <a:cs typeface="Arial" panose="020B0604020202020204" pitchFamily="34" charset="0"/>
              </a:rPr>
              <a:t>HEC and EL management are collaborating closely with one another and with the development team.</a:t>
            </a:r>
          </a:p>
          <a:p>
            <a:r>
              <a:rPr lang="en-US" sz="1800" dirty="0">
                <a:solidFill>
                  <a:srgbClr val="FF0000"/>
                </a:solidFill>
                <a:latin typeface="Arial" panose="020B0604020202020204" pitchFamily="34" charset="0"/>
                <a:cs typeface="Arial" panose="020B0604020202020204" pitchFamily="34" charset="0"/>
              </a:rPr>
              <a:t>Bi-weekly progress report meetings are being held to keep project on schedule.</a:t>
            </a:r>
          </a:p>
          <a:p>
            <a:r>
              <a:rPr lang="en-US" sz="1800" dirty="0">
                <a:solidFill>
                  <a:srgbClr val="FF0000"/>
                </a:solidFill>
                <a:latin typeface="Arial" panose="020B0604020202020204" pitchFamily="34" charset="0"/>
                <a:cs typeface="Arial" panose="020B0604020202020204" pitchFamily="34" charset="0"/>
              </a:rPr>
              <a:t>Prototypes have been built for the initial conditions editor, geometry framework, geometry visualization, etc.</a:t>
            </a:r>
          </a:p>
          <a:p>
            <a:r>
              <a:rPr lang="en-US" sz="1800" dirty="0">
                <a:solidFill>
                  <a:srgbClr val="FF0000"/>
                </a:solidFill>
                <a:latin typeface="Arial" panose="020B0604020202020204" pitchFamily="34" charset="0"/>
                <a:cs typeface="Arial" panose="020B0604020202020204" pitchFamily="34" charset="0"/>
              </a:rPr>
              <a:t>WQ module design is currently underway: reorganizing, improving, extending, and porting to Python.</a:t>
            </a: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6963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Project Purpose - Recap</a:t>
            </a:r>
            <a:br>
              <a:rPr lang="en-US" dirty="0"/>
            </a:br>
            <a:endParaRPr lang="en-US" sz="1600" dirty="0">
              <a:solidFill>
                <a:srgbClr val="FF0000"/>
              </a:solidFill>
            </a:endParaRPr>
          </a:p>
        </p:txBody>
      </p:sp>
      <p:sp>
        <p:nvSpPr>
          <p:cNvPr id="5" name="Content Placeholder 4"/>
          <p:cNvSpPr>
            <a:spLocks noGrp="1"/>
          </p:cNvSpPr>
          <p:nvPr>
            <p:ph idx="1"/>
          </p:nvPr>
        </p:nvSpPr>
        <p:spPr>
          <a:xfrm>
            <a:off x="609600" y="1600200"/>
            <a:ext cx="7772400" cy="4648200"/>
          </a:xfrm>
        </p:spPr>
        <p:txBody>
          <a:bodyPr/>
          <a:lstStyle/>
          <a:p>
            <a:r>
              <a:rPr lang="en-US" sz="2000" dirty="0">
                <a:latin typeface="Arial" panose="020B0604020202020204" pitchFamily="34" charset="0"/>
                <a:cs typeface="Arial" panose="020B0604020202020204" pitchFamily="34" charset="0"/>
              </a:rPr>
              <a:t>SON: 2015-ER-1 - Multi-dimensional Modeling of Interactions between Nutrients and Riparian Vegetation for Improved Riverine Ecosystem Management</a:t>
            </a:r>
          </a:p>
          <a:p>
            <a:r>
              <a:rPr lang="en-US" sz="2000" dirty="0">
                <a:latin typeface="Arial" panose="020B0604020202020204" pitchFamily="34" charset="0"/>
                <a:cs typeface="Arial" panose="020B0604020202020204" pitchFamily="34" charset="0"/>
              </a:rPr>
              <a:t>Need:</a:t>
            </a:r>
          </a:p>
          <a:p>
            <a:pPr lvl="1"/>
            <a:r>
              <a:rPr lang="en-US" sz="1800" dirty="0">
                <a:latin typeface="Arial" panose="020B0604020202020204" pitchFamily="34" charset="0"/>
                <a:cs typeface="Arial" panose="020B0604020202020204" pitchFamily="34" charset="0"/>
              </a:rPr>
              <a:t>The Corps needs a science-based, defensible tool to quantify ecosystem benefits to the aquatic environment and to riparian buffers that result from ecosystem restoration projects.</a:t>
            </a:r>
          </a:p>
          <a:p>
            <a:r>
              <a:rPr lang="en-US" sz="2000" dirty="0">
                <a:latin typeface="Arial" panose="020B0604020202020204" pitchFamily="34" charset="0"/>
                <a:cs typeface="Arial" panose="020B0604020202020204" pitchFamily="34" charset="0"/>
              </a:rPr>
              <a:t>Purpose:</a:t>
            </a:r>
          </a:p>
          <a:p>
            <a:pPr lvl="1"/>
            <a:r>
              <a:rPr lang="en-US" sz="1800" dirty="0">
                <a:latin typeface="Arial" panose="020B0604020202020204" pitchFamily="34" charset="0"/>
                <a:cs typeface="Arial" panose="020B0604020202020204" pitchFamily="34" charset="0"/>
              </a:rPr>
              <a:t>Improve Vegetation Mapping - Riparian vegetation can be better represented by 2D meshes than by simple 1D cross-sections. </a:t>
            </a:r>
          </a:p>
          <a:p>
            <a:pPr lvl="1"/>
            <a:r>
              <a:rPr lang="en-US" sz="1800" dirty="0">
                <a:latin typeface="Arial" charset="0"/>
                <a:cs typeface="Arial" charset="0"/>
              </a:rPr>
              <a:t>Improve Vegetation Modeling - Integrating water quality and riparian vegetation modeling into the multi-dimensional hydrodynamic model (HEC-RAS-2D) will be better able to model </a:t>
            </a:r>
            <a:r>
              <a:rPr lang="en-US" sz="1800" dirty="0">
                <a:latin typeface="Arial" panose="020B0604020202020204" pitchFamily="34" charset="0"/>
                <a:cs typeface="Arial" panose="020B0604020202020204" pitchFamily="34" charset="0"/>
              </a:rPr>
              <a:t>nutrients and riparian vegetation, and their </a:t>
            </a:r>
            <a:r>
              <a:rPr lang="en-US" sz="1800" dirty="0">
                <a:latin typeface="Arial" charset="0"/>
                <a:cs typeface="Arial" charset="0"/>
              </a:rPr>
              <a:t>interactions</a:t>
            </a:r>
            <a:r>
              <a:rPr lang="en-US" sz="1800" dirty="0">
                <a:latin typeface="Arial" panose="020B0604020202020204" pitchFamily="34" charset="0"/>
                <a:cs typeface="Arial" panose="020B0604020202020204" pitchFamily="34" charset="0"/>
              </a:rPr>
              <a:t> in both aquatic systems and floodplains.</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2731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30540"/>
            <a:ext cx="5867400" cy="523220"/>
          </a:xfrm>
        </p:spPr>
        <p:txBody>
          <a:bodyPr>
            <a:spAutoFit/>
          </a:bodyPr>
          <a:lstStyle/>
          <a:p>
            <a:r>
              <a:rPr lang="en-US" dirty="0"/>
              <a:t>Benefits</a:t>
            </a:r>
            <a:endParaRPr lang="en-US" sz="1600" dirty="0">
              <a:solidFill>
                <a:srgbClr val="FF0000"/>
              </a:solidFill>
            </a:endParaRPr>
          </a:p>
        </p:txBody>
      </p:sp>
      <p:sp>
        <p:nvSpPr>
          <p:cNvPr id="5" name="Content Placeholder 4"/>
          <p:cNvSpPr>
            <a:spLocks noGrp="1"/>
          </p:cNvSpPr>
          <p:nvPr>
            <p:ph idx="1"/>
          </p:nvPr>
        </p:nvSpPr>
        <p:spPr>
          <a:xfrm>
            <a:off x="228600" y="1524000"/>
            <a:ext cx="8686800" cy="4876800"/>
          </a:xfrm>
        </p:spPr>
        <p:txBody>
          <a:bodyPr/>
          <a:lstStyle/>
          <a:p>
            <a:r>
              <a:rPr lang="en-US" sz="2000" dirty="0">
                <a:latin typeface="Arial" panose="020B0604020202020204" pitchFamily="34" charset="0"/>
                <a:cs typeface="Arial" panose="020B0604020202020204" pitchFamily="34" charset="0"/>
              </a:rPr>
              <a:t>Improves decision-making capabilities and reduces operations and maintenance costs</a:t>
            </a:r>
          </a:p>
          <a:p>
            <a:pPr lvl="1"/>
            <a:r>
              <a:rPr lang="en-US" sz="1800" dirty="0">
                <a:latin typeface="Arial" panose="020B0604020202020204" pitchFamily="34" charset="0"/>
                <a:cs typeface="Arial" panose="020B0604020202020204" pitchFamily="34" charset="0"/>
              </a:rPr>
              <a:t>HEC-RAS models provide detailed river hydraulics data and maps (flow, velocity, and water levels). Integrating water quality capabilities leverages these capabilities and existing models to provide detailed hydraulics, water quality and riparian vegetation information for rivers.</a:t>
            </a:r>
          </a:p>
          <a:p>
            <a:pPr lvl="1"/>
            <a:r>
              <a:rPr lang="en-US" sz="1800" dirty="0">
                <a:latin typeface="Arial" panose="020B0604020202020204" pitchFamily="34" charset="0"/>
                <a:cs typeface="Arial" panose="020B0604020202020204" pitchFamily="34" charset="0"/>
              </a:rPr>
              <a:t>HEC-RAS is already widely deployed for ecosystem restoration projects – as a hydraulic model. Additional vegetation and water quality capabilities provide critical short-term and long-term information about dynamic river systems. This helps in designing restoration projects that are stable and functional, while also reducing operations and maintenance costs.</a:t>
            </a:r>
          </a:p>
          <a:p>
            <a:r>
              <a:rPr lang="en-US" sz="2000" dirty="0">
                <a:latin typeface="Arial" panose="020B0604020202020204" pitchFamily="34" charset="0"/>
                <a:cs typeface="Arial" panose="020B0604020202020204" pitchFamily="34" charset="0"/>
              </a:rPr>
              <a:t>Leverages existing models and expertise, reducing costs</a:t>
            </a:r>
          </a:p>
          <a:p>
            <a:pPr lvl="1"/>
            <a:r>
              <a:rPr lang="en-US" sz="1800" dirty="0">
                <a:latin typeface="Arial" panose="020B0604020202020204" pitchFamily="34" charset="0"/>
                <a:cs typeface="Arial" panose="020B0604020202020204" pitchFamily="34" charset="0"/>
              </a:rPr>
              <a:t>HEC-RAS is widely deployed (100,000 downloads per year), with calibrated hydraulic models already applied to almost all rivers and streams in the U.S., thus reducing the cost of building WQ/vegetation models by at least 50%.</a:t>
            </a:r>
          </a:p>
        </p:txBody>
      </p:sp>
    </p:spTree>
    <p:extLst>
      <p:ext uri="{BB962C8B-B14F-4D97-AF65-F5344CB8AC3E}">
        <p14:creationId xmlns:p14="http://schemas.microsoft.com/office/powerpoint/2010/main" val="309308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a:xfrm>
            <a:off x="190500" y="1531434"/>
            <a:ext cx="8763000" cy="5084469"/>
          </a:xfrm>
        </p:spPr>
        <p:txBody>
          <a:bodyPr wrap="square">
            <a:spAutoFit/>
          </a:bodyPr>
          <a:lstStyle/>
          <a:p>
            <a:pPr marL="231775" indent="-231775"/>
            <a:r>
              <a:rPr lang="en-US" sz="2000" dirty="0">
                <a:latin typeface="Arial" pitchFamily="34" charset="0"/>
                <a:cs typeface="Arial" pitchFamily="34" charset="0"/>
              </a:rPr>
              <a:t>HEC-RAS 1D water quality and vegetation (RVSM) development tasks have been completed, including a Jupyter notebook UI for RVSM.</a:t>
            </a:r>
          </a:p>
          <a:p>
            <a:pPr marL="631825" lvl="1" indent="-231775"/>
            <a:r>
              <a:rPr lang="en-US" sz="1800" dirty="0">
                <a:latin typeface="Arial" pitchFamily="34" charset="0"/>
                <a:cs typeface="Arial" pitchFamily="34" charset="0"/>
              </a:rPr>
              <a:t>These provide essential capabilities needed for current and future USACE studies.</a:t>
            </a:r>
          </a:p>
          <a:p>
            <a:pPr marL="231775" indent="-231775"/>
            <a:r>
              <a:rPr lang="en-US" sz="2000" dirty="0">
                <a:latin typeface="Arial" pitchFamily="34" charset="0"/>
                <a:cs typeface="Arial" pitchFamily="34" charset="0"/>
              </a:rPr>
              <a:t>Develop 2D WQ as a separate program that will:</a:t>
            </a:r>
          </a:p>
          <a:p>
            <a:pPr marL="631825" lvl="1" indent="-231775"/>
            <a:r>
              <a:rPr lang="en-US" sz="1800" dirty="0">
                <a:latin typeface="Arial" pitchFamily="34" charset="0"/>
                <a:cs typeface="Arial" pitchFamily="34" charset="0"/>
              </a:rPr>
              <a:t>Leverage existing and future HEC-RAS hydraulics models</a:t>
            </a:r>
          </a:p>
          <a:p>
            <a:pPr marL="631825" lvl="1" indent="-231775"/>
            <a:r>
              <a:rPr lang="en-US" sz="1800" dirty="0">
                <a:latin typeface="Arial" pitchFamily="34" charset="0"/>
                <a:cs typeface="Arial" pitchFamily="34" charset="0"/>
              </a:rPr>
              <a:t>Allow independent development, distribution, and maintenance by EL staff</a:t>
            </a:r>
          </a:p>
          <a:p>
            <a:pPr marL="231775" indent="-231775"/>
            <a:r>
              <a:rPr lang="en-US" sz="2000" dirty="0">
                <a:latin typeface="Arial" pitchFamily="34" charset="0"/>
                <a:cs typeface="Arial" pitchFamily="34" charset="0"/>
              </a:rPr>
              <a:t>The new approach will:</a:t>
            </a:r>
          </a:p>
          <a:p>
            <a:pPr marL="631825" lvl="1" indent="-231775"/>
            <a:r>
              <a:rPr lang="en-US" sz="1800" dirty="0">
                <a:latin typeface="Arial" pitchFamily="34" charset="0"/>
                <a:cs typeface="Arial" pitchFamily="34" charset="0"/>
              </a:rPr>
              <a:t>Adapt and extend the 2D WQ transport module (“solver”) developed in FY19</a:t>
            </a:r>
          </a:p>
          <a:p>
            <a:pPr marL="631825" lvl="1" indent="-231775"/>
            <a:r>
              <a:rPr lang="en-US" sz="1800" dirty="0">
                <a:latin typeface="Arial" pitchFamily="34" charset="0"/>
                <a:cs typeface="Arial" pitchFamily="34" charset="0"/>
              </a:rPr>
              <a:t>Improve and utilize EL’s CLEARWATER modules (TSM, NSM, etc.)</a:t>
            </a:r>
          </a:p>
          <a:p>
            <a:pPr marL="231775" indent="-231775"/>
            <a:r>
              <a:rPr lang="en-US" sz="2000" dirty="0">
                <a:latin typeface="Arial" pitchFamily="34" charset="0"/>
                <a:cs typeface="Arial" pitchFamily="34" charset="0"/>
              </a:rPr>
              <a:t>Components:</a:t>
            </a:r>
          </a:p>
          <a:p>
            <a:pPr marL="631825" lvl="1" indent="-231775"/>
            <a:r>
              <a:rPr lang="en-US" sz="1800" dirty="0">
                <a:latin typeface="Arial" pitchFamily="34" charset="0"/>
                <a:cs typeface="Arial" pitchFamily="34" charset="0"/>
              </a:rPr>
              <a:t>2D WQ transport module</a:t>
            </a:r>
          </a:p>
          <a:p>
            <a:pPr marL="631825" lvl="1" indent="-231775"/>
            <a:r>
              <a:rPr lang="en-US" sz="1800" dirty="0">
                <a:latin typeface="Arial" pitchFamily="34" charset="0"/>
                <a:cs typeface="Arial" pitchFamily="34" charset="0"/>
              </a:rPr>
              <a:t>CLEARWATER modules</a:t>
            </a:r>
          </a:p>
          <a:p>
            <a:pPr marL="631825" lvl="1" indent="-231775"/>
            <a:r>
              <a:rPr lang="en-US" sz="1800" dirty="0">
                <a:latin typeface="Arial" pitchFamily="34" charset="0"/>
                <a:cs typeface="Arial" pitchFamily="34" charset="0"/>
              </a:rPr>
              <a:t>Python computational framework</a:t>
            </a:r>
          </a:p>
          <a:p>
            <a:pPr marL="631825" lvl="1" indent="-231775"/>
            <a:r>
              <a:rPr lang="en-US" sz="1800" dirty="0">
                <a:latin typeface="Arial" pitchFamily="34" charset="0"/>
                <a:cs typeface="Arial" pitchFamily="34" charset="0"/>
              </a:rPr>
              <a:t>Jupyter notebook interface</a:t>
            </a:r>
          </a:p>
        </p:txBody>
      </p:sp>
    </p:spTree>
    <p:extLst>
      <p:ext uri="{BB962C8B-B14F-4D97-AF65-F5344CB8AC3E}">
        <p14:creationId xmlns:p14="http://schemas.microsoft.com/office/powerpoint/2010/main" val="911584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83177"/>
            <a:ext cx="5867400" cy="892552"/>
          </a:xfrm>
        </p:spPr>
        <p:txBody>
          <a:bodyPr>
            <a:spAutoFit/>
          </a:bodyPr>
          <a:lstStyle/>
          <a:p>
            <a:r>
              <a:rPr lang="en-US" dirty="0"/>
              <a:t>Approach</a:t>
            </a:r>
            <a:br>
              <a:rPr lang="en-US" dirty="0"/>
            </a:br>
            <a:r>
              <a:rPr lang="en-US" sz="2400" dirty="0"/>
              <a:t>2D Water Quality</a:t>
            </a:r>
            <a:endParaRPr lang="en-US" sz="1600" dirty="0">
              <a:solidFill>
                <a:srgbClr val="FF0000"/>
              </a:solidFill>
            </a:endParaRPr>
          </a:p>
        </p:txBody>
      </p:sp>
      <p:pic>
        <p:nvPicPr>
          <p:cNvPr id="5" name="Picture 4">
            <a:extLst>
              <a:ext uri="{FF2B5EF4-FFF2-40B4-BE49-F238E27FC236}">
                <a16:creationId xmlns:a16="http://schemas.microsoft.com/office/drawing/2014/main" id="{EB57BA21-01A5-C94A-88CD-003872A46789}"/>
              </a:ext>
            </a:extLst>
          </p:cNvPr>
          <p:cNvPicPr>
            <a:picLocks noChangeAspect="1"/>
          </p:cNvPicPr>
          <p:nvPr/>
        </p:nvPicPr>
        <p:blipFill>
          <a:blip r:embed="rId3"/>
          <a:stretch>
            <a:fillRect/>
          </a:stretch>
        </p:blipFill>
        <p:spPr>
          <a:xfrm>
            <a:off x="6096000" y="4463441"/>
            <a:ext cx="2514600" cy="2089759"/>
          </a:xfrm>
          <a:prstGeom prst="rect">
            <a:avLst/>
          </a:prstGeom>
        </p:spPr>
      </p:pic>
      <p:pic>
        <p:nvPicPr>
          <p:cNvPr id="6" name="Picture 5">
            <a:extLst>
              <a:ext uri="{FF2B5EF4-FFF2-40B4-BE49-F238E27FC236}">
                <a16:creationId xmlns:a16="http://schemas.microsoft.com/office/drawing/2014/main" id="{6ED43F53-E266-1A4A-9F61-66494FDB51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9323" y="4343400"/>
            <a:ext cx="4519077" cy="2209800"/>
          </a:xfrm>
          <a:prstGeom prst="rect">
            <a:avLst/>
          </a:prstGeom>
        </p:spPr>
      </p:pic>
      <p:pic>
        <p:nvPicPr>
          <p:cNvPr id="7" name="Picture 3">
            <a:extLst>
              <a:ext uri="{FF2B5EF4-FFF2-40B4-BE49-F238E27FC236}">
                <a16:creationId xmlns:a16="http://schemas.microsoft.com/office/drawing/2014/main" id="{B78CBA02-C98B-0942-AAF9-3AEF4B8DB0D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91094" y="1723389"/>
            <a:ext cx="3657506" cy="2729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a16="http://schemas.microsoft.com/office/drawing/2014/main" id="{682FF42D-5128-CD4A-9461-107963C065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6467" y="2512741"/>
            <a:ext cx="3446067" cy="2297378"/>
          </a:xfrm>
          <a:prstGeom prst="rect">
            <a:avLst/>
          </a:prstGeom>
        </p:spPr>
      </p:pic>
      <p:pic>
        <p:nvPicPr>
          <p:cNvPr id="11" name="Picture 10">
            <a:extLst>
              <a:ext uri="{FF2B5EF4-FFF2-40B4-BE49-F238E27FC236}">
                <a16:creationId xmlns:a16="http://schemas.microsoft.com/office/drawing/2014/main" id="{029DF54E-D04F-1849-86E7-97DE996BB1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1523999"/>
            <a:ext cx="3829022" cy="4953001"/>
          </a:xfrm>
          <a:prstGeom prst="rect">
            <a:avLst/>
          </a:prstGeom>
        </p:spPr>
      </p:pic>
    </p:spTree>
    <p:extLst>
      <p:ext uri="{BB962C8B-B14F-4D97-AF65-F5344CB8AC3E}">
        <p14:creationId xmlns:p14="http://schemas.microsoft.com/office/powerpoint/2010/main" val="2640083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br>
              <a:rPr lang="en-US" dirty="0"/>
            </a:br>
            <a:r>
              <a:rPr lang="en-US" dirty="0"/>
              <a:t>RAS 2D WQ Tasks, FY20-22</a:t>
            </a:r>
            <a:br>
              <a:rPr lang="en-US" dirty="0"/>
            </a:br>
            <a:endParaRPr lang="en-US" sz="1600" dirty="0">
              <a:solidFill>
                <a:srgbClr val="FF0000"/>
              </a:solidFill>
            </a:endParaRPr>
          </a:p>
        </p:txBody>
      </p:sp>
      <p:graphicFrame>
        <p:nvGraphicFramePr>
          <p:cNvPr id="4" name="Table 4">
            <a:extLst>
              <a:ext uri="{FF2B5EF4-FFF2-40B4-BE49-F238E27FC236}">
                <a16:creationId xmlns:a16="http://schemas.microsoft.com/office/drawing/2014/main" id="{191B2C59-7586-8A43-8311-CEC6CC4E03FF}"/>
              </a:ext>
            </a:extLst>
          </p:cNvPr>
          <p:cNvGraphicFramePr>
            <a:graphicFrameLocks noGrp="1"/>
          </p:cNvGraphicFramePr>
          <p:nvPr>
            <p:extLst>
              <p:ext uri="{D42A27DB-BD31-4B8C-83A1-F6EECF244321}">
                <p14:modId xmlns:p14="http://schemas.microsoft.com/office/powerpoint/2010/main" val="1971038088"/>
              </p:ext>
            </p:extLst>
          </p:nvPr>
        </p:nvGraphicFramePr>
        <p:xfrm>
          <a:off x="228600" y="1794350"/>
          <a:ext cx="8641144" cy="3883007"/>
        </p:xfrm>
        <a:graphic>
          <a:graphicData uri="http://schemas.openxmlformats.org/drawingml/2006/table">
            <a:tbl>
              <a:tblPr firstRow="1" bandRow="1">
                <a:tableStyleId>{5C22544A-7EE6-4342-B048-85BDC9FD1C3A}</a:tableStyleId>
              </a:tblPr>
              <a:tblGrid>
                <a:gridCol w="716344">
                  <a:extLst>
                    <a:ext uri="{9D8B030D-6E8A-4147-A177-3AD203B41FA5}">
                      <a16:colId xmlns:a16="http://schemas.microsoft.com/office/drawing/2014/main" val="2785584400"/>
                    </a:ext>
                  </a:extLst>
                </a:gridCol>
                <a:gridCol w="5943600">
                  <a:extLst>
                    <a:ext uri="{9D8B030D-6E8A-4147-A177-3AD203B41FA5}">
                      <a16:colId xmlns:a16="http://schemas.microsoft.com/office/drawing/2014/main" val="1288367103"/>
                    </a:ext>
                  </a:extLst>
                </a:gridCol>
                <a:gridCol w="1981200">
                  <a:extLst>
                    <a:ext uri="{9D8B030D-6E8A-4147-A177-3AD203B41FA5}">
                      <a16:colId xmlns:a16="http://schemas.microsoft.com/office/drawing/2014/main" val="3478602623"/>
                    </a:ext>
                  </a:extLst>
                </a:gridCol>
              </a:tblGrid>
              <a:tr h="357688">
                <a:tc gridSpan="3">
                  <a:txBody>
                    <a:bodyPr/>
                    <a:lstStyle/>
                    <a:p>
                      <a:r>
                        <a:rPr lang="en-US" sz="1600" dirty="0">
                          <a:latin typeface="Arial" panose="020B0604020202020204" pitchFamily="34" charset="0"/>
                          <a:cs typeface="Arial" panose="020B0604020202020204" pitchFamily="34" charset="0"/>
                        </a:rPr>
                        <a:t>Scheduled Products</a:t>
                      </a:r>
                    </a:p>
                  </a:txBody>
                  <a:tcPr marT="41564" marB="41564"/>
                </a:tc>
                <a:tc hMerge="1">
                  <a:txBody>
                    <a:bodyPr/>
                    <a:lstStyle/>
                    <a:p>
                      <a:endParaRPr lang="en-US">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66327215"/>
                  </a:ext>
                </a:extLst>
              </a:tr>
              <a:tr h="581891">
                <a:tc>
                  <a:txBody>
                    <a:bodyPr/>
                    <a:lstStyle/>
                    <a:p>
                      <a:pPr algn="ctr"/>
                      <a:r>
                        <a:rPr lang="en-US" sz="1600" dirty="0">
                          <a:latin typeface="Arial" panose="020B0604020202020204" pitchFamily="34" charset="0"/>
                          <a:cs typeface="Arial" panose="020B0604020202020204" pitchFamily="34" charset="0"/>
                        </a:rPr>
                        <a:t>Task</a:t>
                      </a:r>
                    </a:p>
                  </a:txBody>
                  <a:tcPr marT="41564" marB="41564"/>
                </a:tc>
                <a:tc>
                  <a:txBody>
                    <a:bodyPr/>
                    <a:lstStyle/>
                    <a:p>
                      <a:r>
                        <a:rPr lang="en-US" sz="1600" dirty="0">
                          <a:latin typeface="Arial" panose="020B0604020202020204" pitchFamily="34" charset="0"/>
                          <a:cs typeface="Arial" panose="020B0604020202020204" pitchFamily="34" charset="0"/>
                        </a:rPr>
                        <a:t>Description</a:t>
                      </a:r>
                    </a:p>
                  </a:txBody>
                  <a:tcPr marT="41564" marB="41564"/>
                </a:tc>
                <a:tc>
                  <a:txBody>
                    <a:bodyPr/>
                    <a:lstStyle/>
                    <a:p>
                      <a:pPr algn="ctr"/>
                      <a:r>
                        <a:rPr lang="en-US" sz="1600" dirty="0">
                          <a:latin typeface="Arial" panose="020B0604020202020204" pitchFamily="34" charset="0"/>
                          <a:cs typeface="Arial" panose="020B0604020202020204" pitchFamily="34" charset="0"/>
                        </a:rPr>
                        <a:t>Scheduled Due Date (</a:t>
                      </a:r>
                      <a:r>
                        <a:rPr lang="en-US" sz="1600" dirty="0" err="1">
                          <a:latin typeface="Arial" panose="020B0604020202020204" pitchFamily="34" charset="0"/>
                          <a:cs typeface="Arial" panose="020B0604020202020204" pitchFamily="34" charset="0"/>
                        </a:rPr>
                        <a:t>Qtr</a:t>
                      </a:r>
                      <a:r>
                        <a:rPr lang="en-US" sz="1600" dirty="0">
                          <a:latin typeface="Arial" panose="020B0604020202020204" pitchFamily="34" charset="0"/>
                          <a:cs typeface="Arial" panose="020B0604020202020204" pitchFamily="34" charset="0"/>
                        </a:rPr>
                        <a:t>/Year)</a:t>
                      </a:r>
                    </a:p>
                  </a:txBody>
                  <a:tcPr marT="41564" marB="41564"/>
                </a:tc>
                <a:extLst>
                  <a:ext uri="{0D108BD9-81ED-4DB2-BD59-A6C34878D82A}">
                    <a16:rowId xmlns:a16="http://schemas.microsoft.com/office/drawing/2014/main" val="1561037330"/>
                  </a:ext>
                </a:extLst>
              </a:tr>
              <a:tr h="584421">
                <a:tc>
                  <a:txBody>
                    <a:bodyPr/>
                    <a:lstStyle/>
                    <a:p>
                      <a:pPr algn="ctr"/>
                      <a:r>
                        <a:rPr lang="en-US" sz="1600" dirty="0">
                          <a:latin typeface="Arial" panose="020B0604020202020204" pitchFamily="34" charset="0"/>
                          <a:cs typeface="Arial" panose="020B0604020202020204" pitchFamily="34" charset="0"/>
                        </a:rPr>
                        <a:t>1.</a:t>
                      </a:r>
                    </a:p>
                  </a:txBody>
                  <a:tcPr marT="41564" marB="41564"/>
                </a:tc>
                <a:tc>
                  <a:txBody>
                    <a:bodyPr/>
                    <a:lstStyle/>
                    <a:p>
                      <a:r>
                        <a:rPr lang="en-US" sz="1600" dirty="0">
                          <a:latin typeface="Arial" panose="020B0604020202020204" pitchFamily="34" charset="0"/>
                          <a:cs typeface="Arial" panose="020B0604020202020204" pitchFamily="34" charset="0"/>
                        </a:rPr>
                        <a:t>Upgrade WQ modules &amp; documentation (temperature, general constituents, nutrients)</a:t>
                      </a:r>
                    </a:p>
                  </a:txBody>
                  <a:tcPr marT="41564" marB="41564"/>
                </a:tc>
                <a:tc>
                  <a:txBody>
                    <a:bodyPr/>
                    <a:lstStyle/>
                    <a:p>
                      <a:pPr algn="ctr"/>
                      <a:r>
                        <a:rPr lang="en-US" sz="1600" dirty="0">
                          <a:latin typeface="Arial" panose="020B0604020202020204" pitchFamily="34" charset="0"/>
                          <a:cs typeface="Arial" panose="020B0604020202020204" pitchFamily="34" charset="0"/>
                        </a:rPr>
                        <a:t>Q2/FY21</a:t>
                      </a:r>
                    </a:p>
                  </a:txBody>
                  <a:tcPr marT="41564" marB="41564"/>
                </a:tc>
                <a:extLst>
                  <a:ext uri="{0D108BD9-81ED-4DB2-BD59-A6C34878D82A}">
                    <a16:rowId xmlns:a16="http://schemas.microsoft.com/office/drawing/2014/main" val="2066430501"/>
                  </a:ext>
                </a:extLst>
              </a:tr>
              <a:tr h="346364">
                <a:tc>
                  <a:txBody>
                    <a:bodyPr/>
                    <a:lstStyle/>
                    <a:p>
                      <a:pPr algn="ctr"/>
                      <a:r>
                        <a:rPr lang="en-US" sz="1600" dirty="0">
                          <a:latin typeface="Arial" panose="020B0604020202020204" pitchFamily="34" charset="0"/>
                          <a:cs typeface="Arial" panose="020B0604020202020204" pitchFamily="34" charset="0"/>
                        </a:rPr>
                        <a:t>2.</a:t>
                      </a:r>
                    </a:p>
                  </a:txBody>
                  <a:tcPr marT="41564" marB="41564"/>
                </a:tc>
                <a:tc>
                  <a:txBody>
                    <a:bodyPr/>
                    <a:lstStyle/>
                    <a:p>
                      <a:r>
                        <a:rPr lang="en-US" sz="1600" dirty="0">
                          <a:latin typeface="Arial" panose="020B0604020202020204" pitchFamily="34" charset="0"/>
                          <a:cs typeface="Arial" panose="020B0604020202020204" pitchFamily="34" charset="0"/>
                        </a:rPr>
                        <a:t>Build vegetation and WQ user interface (UI) tools</a:t>
                      </a:r>
                    </a:p>
                  </a:txBody>
                  <a:tcPr marT="41564" marB="41564"/>
                </a:tc>
                <a:tc>
                  <a:txBody>
                    <a:bodyPr/>
                    <a:lstStyle/>
                    <a:p>
                      <a:pPr algn="ctr"/>
                      <a:r>
                        <a:rPr lang="en-US" sz="1600" dirty="0">
                          <a:latin typeface="Arial" panose="020B0604020202020204" pitchFamily="34" charset="0"/>
                          <a:cs typeface="Arial" panose="020B0604020202020204" pitchFamily="34" charset="0"/>
                        </a:rPr>
                        <a:t>Q1/FY21</a:t>
                      </a:r>
                    </a:p>
                  </a:txBody>
                  <a:tcPr marT="41564" marB="41564"/>
                </a:tc>
                <a:extLst>
                  <a:ext uri="{0D108BD9-81ED-4DB2-BD59-A6C34878D82A}">
                    <a16:rowId xmlns:a16="http://schemas.microsoft.com/office/drawing/2014/main" val="2449816298"/>
                  </a:ext>
                </a:extLst>
              </a:tr>
              <a:tr h="357688">
                <a:tc>
                  <a:txBody>
                    <a:bodyPr/>
                    <a:lstStyle/>
                    <a:p>
                      <a:pPr algn="ctr"/>
                      <a:r>
                        <a:rPr lang="en-US" sz="1600" dirty="0">
                          <a:latin typeface="Arial" panose="020B0604020202020204" pitchFamily="34" charset="0"/>
                          <a:cs typeface="Arial" panose="020B0604020202020204" pitchFamily="34" charset="0"/>
                        </a:rPr>
                        <a:t>3.</a:t>
                      </a:r>
                    </a:p>
                  </a:txBody>
                  <a:tcPr marT="41564" marB="41564"/>
                </a:tc>
                <a:tc>
                  <a:txBody>
                    <a:bodyPr/>
                    <a:lstStyle/>
                    <a:p>
                      <a:r>
                        <a:rPr lang="en-US" sz="1600" dirty="0">
                          <a:latin typeface="Arial" panose="020B0604020202020204" pitchFamily="34" charset="0"/>
                          <a:cs typeface="Arial" panose="020B0604020202020204" pitchFamily="34" charset="0"/>
                        </a:rPr>
                        <a:t>Finalize 2D transport solver (advection-diffusion)</a:t>
                      </a:r>
                    </a:p>
                  </a:txBody>
                  <a:tcPr marT="41564" marB="41564"/>
                </a:tc>
                <a:tc>
                  <a:txBody>
                    <a:bodyPr/>
                    <a:lstStyle/>
                    <a:p>
                      <a:pPr algn="ctr"/>
                      <a:r>
                        <a:rPr lang="en-US" sz="1600" dirty="0">
                          <a:latin typeface="Arial" panose="020B0604020202020204" pitchFamily="34" charset="0"/>
                          <a:cs typeface="Arial" panose="020B0604020202020204" pitchFamily="34" charset="0"/>
                        </a:rPr>
                        <a:t>Q3/FY21</a:t>
                      </a:r>
                    </a:p>
                  </a:txBody>
                  <a:tcPr marT="41564" marB="41564"/>
                </a:tc>
                <a:extLst>
                  <a:ext uri="{0D108BD9-81ED-4DB2-BD59-A6C34878D82A}">
                    <a16:rowId xmlns:a16="http://schemas.microsoft.com/office/drawing/2014/main" val="2116520132"/>
                  </a:ext>
                </a:extLst>
              </a:tr>
              <a:tr h="357688">
                <a:tc>
                  <a:txBody>
                    <a:bodyPr/>
                    <a:lstStyle/>
                    <a:p>
                      <a:pPr algn="ctr"/>
                      <a:r>
                        <a:rPr lang="en-US" sz="1600" dirty="0">
                          <a:latin typeface="Arial" panose="020B0604020202020204" pitchFamily="34" charset="0"/>
                          <a:cs typeface="Arial" panose="020B0604020202020204" pitchFamily="34" charset="0"/>
                        </a:rPr>
                        <a:t>4.</a:t>
                      </a:r>
                    </a:p>
                  </a:txBody>
                  <a:tcPr marT="41564" marB="41564"/>
                </a:tc>
                <a:tc>
                  <a:txBody>
                    <a:bodyPr/>
                    <a:lstStyle/>
                    <a:p>
                      <a:r>
                        <a:rPr lang="en-US" sz="1600" dirty="0">
                          <a:latin typeface="Arial" panose="020B0604020202020204" pitchFamily="34" charset="0"/>
                          <a:cs typeface="Arial" panose="020B0604020202020204" pitchFamily="34" charset="0"/>
                        </a:rPr>
                        <a:t>Link 2D transport solver, WQ modules, and UI</a:t>
                      </a:r>
                    </a:p>
                  </a:txBody>
                  <a:tcPr marT="41564" marB="41564"/>
                </a:tc>
                <a:tc>
                  <a:txBody>
                    <a:bodyPr/>
                    <a:lstStyle/>
                    <a:p>
                      <a:pPr algn="ctr"/>
                      <a:r>
                        <a:rPr lang="en-US" sz="1600" dirty="0">
                          <a:latin typeface="Arial" panose="020B0604020202020204" pitchFamily="34" charset="0"/>
                          <a:cs typeface="Arial" panose="020B0604020202020204" pitchFamily="34" charset="0"/>
                        </a:rPr>
                        <a:t>Q4/FY21</a:t>
                      </a:r>
                    </a:p>
                  </a:txBody>
                  <a:tcPr marT="41564" marB="41564"/>
                </a:tc>
                <a:extLst>
                  <a:ext uri="{0D108BD9-81ED-4DB2-BD59-A6C34878D82A}">
                    <a16:rowId xmlns:a16="http://schemas.microsoft.com/office/drawing/2014/main" val="3820403219"/>
                  </a:ext>
                </a:extLst>
              </a:tr>
              <a:tr h="357688">
                <a:tc>
                  <a:txBody>
                    <a:bodyPr/>
                    <a:lstStyle/>
                    <a:p>
                      <a:pPr algn="ctr"/>
                      <a:r>
                        <a:rPr lang="en-US" sz="1600" dirty="0">
                          <a:latin typeface="Arial" panose="020B0604020202020204" pitchFamily="34" charset="0"/>
                          <a:cs typeface="Arial" panose="020B0604020202020204" pitchFamily="34" charset="0"/>
                        </a:rPr>
                        <a:t>5.</a:t>
                      </a:r>
                    </a:p>
                  </a:txBody>
                  <a:tcPr marT="41564" marB="41564"/>
                </a:tc>
                <a:tc>
                  <a:txBody>
                    <a:bodyPr/>
                    <a:lstStyle/>
                    <a:p>
                      <a:r>
                        <a:rPr lang="en-US" sz="1600" dirty="0">
                          <a:latin typeface="Arial" panose="020B0604020202020204" pitchFamily="34" charset="0"/>
                          <a:cs typeface="Arial" panose="020B0604020202020204" pitchFamily="34" charset="0"/>
                        </a:rPr>
                        <a:t>Testing and validation</a:t>
                      </a:r>
                    </a:p>
                  </a:txBody>
                  <a:tcPr marT="41564" marB="41564"/>
                </a:tc>
                <a:tc>
                  <a:txBody>
                    <a:bodyPr/>
                    <a:lstStyle/>
                    <a:p>
                      <a:pPr algn="ctr"/>
                      <a:r>
                        <a:rPr lang="en-US" sz="1600" dirty="0">
                          <a:latin typeface="Arial" panose="020B0604020202020204" pitchFamily="34" charset="0"/>
                          <a:cs typeface="Arial" panose="020B0604020202020204" pitchFamily="34" charset="0"/>
                        </a:rPr>
                        <a:t>Q2/FY22</a:t>
                      </a:r>
                    </a:p>
                  </a:txBody>
                  <a:tcPr marT="41564" marB="41564"/>
                </a:tc>
                <a:extLst>
                  <a:ext uri="{0D108BD9-81ED-4DB2-BD59-A6C34878D82A}">
                    <a16:rowId xmlns:a16="http://schemas.microsoft.com/office/drawing/2014/main" val="4118701396"/>
                  </a:ext>
                </a:extLst>
              </a:tr>
              <a:tr h="581891">
                <a:tc>
                  <a:txBody>
                    <a:bodyPr/>
                    <a:lstStyle/>
                    <a:p>
                      <a:pPr algn="ctr"/>
                      <a:r>
                        <a:rPr lang="en-US" sz="1600" dirty="0">
                          <a:latin typeface="Arial" panose="020B0604020202020204" pitchFamily="34" charset="0"/>
                          <a:cs typeface="Arial" panose="020B0604020202020204" pitchFamily="34" charset="0"/>
                        </a:rPr>
                        <a:t>6.</a:t>
                      </a:r>
                    </a:p>
                  </a:txBody>
                  <a:tcPr marT="41564" marB="41564"/>
                </a:tc>
                <a:tc>
                  <a:txBody>
                    <a:bodyPr/>
                    <a:lstStyle/>
                    <a:p>
                      <a:r>
                        <a:rPr lang="en-US" sz="1600" dirty="0">
                          <a:latin typeface="Arial" panose="020B0604020202020204" pitchFamily="34" charset="0"/>
                          <a:cs typeface="Arial" panose="020B0604020202020204" pitchFamily="34" charset="0"/>
                        </a:rPr>
                        <a:t>Technical Transfer: Documentation (TR and TN) and project demo</a:t>
                      </a:r>
                    </a:p>
                  </a:txBody>
                  <a:tcPr marT="41564" marB="41564"/>
                </a:tc>
                <a:tc>
                  <a:txBody>
                    <a:bodyPr/>
                    <a:lstStyle/>
                    <a:p>
                      <a:pPr algn="ctr"/>
                      <a:r>
                        <a:rPr lang="en-US" sz="1600" dirty="0">
                          <a:latin typeface="Arial" panose="020B0604020202020204" pitchFamily="34" charset="0"/>
                          <a:cs typeface="Arial" panose="020B0604020202020204" pitchFamily="34" charset="0"/>
                        </a:rPr>
                        <a:t>Q4/FY22</a:t>
                      </a:r>
                    </a:p>
                  </a:txBody>
                  <a:tcPr marT="41564" marB="41564"/>
                </a:tc>
                <a:extLst>
                  <a:ext uri="{0D108BD9-81ED-4DB2-BD59-A6C34878D82A}">
                    <a16:rowId xmlns:a16="http://schemas.microsoft.com/office/drawing/2014/main" val="7463331"/>
                  </a:ext>
                </a:extLst>
              </a:tr>
              <a:tr h="357688">
                <a:tc>
                  <a:txBody>
                    <a:bodyPr/>
                    <a:lstStyle/>
                    <a:p>
                      <a:pPr algn="ctr"/>
                      <a:r>
                        <a:rPr lang="en-US" sz="1600" dirty="0">
                          <a:latin typeface="Arial" panose="020B0604020202020204" pitchFamily="34" charset="0"/>
                          <a:cs typeface="Arial" panose="020B0604020202020204" pitchFamily="34" charset="0"/>
                        </a:rPr>
                        <a:t>7.</a:t>
                      </a:r>
                    </a:p>
                  </a:txBody>
                  <a:tcPr marT="41564" marB="41564"/>
                </a:tc>
                <a:tc>
                  <a:txBody>
                    <a:bodyPr/>
                    <a:lstStyle/>
                    <a:p>
                      <a:r>
                        <a:rPr lang="en-US" sz="1600" dirty="0">
                          <a:latin typeface="Arial" panose="020B0604020202020204" pitchFamily="34" charset="0"/>
                          <a:cs typeface="Arial" panose="020B0604020202020204" pitchFamily="34" charset="0"/>
                        </a:rPr>
                        <a:t>Technical Transfer: Workshop</a:t>
                      </a:r>
                    </a:p>
                  </a:txBody>
                  <a:tcPr marT="41564" marB="41564"/>
                </a:tc>
                <a:tc>
                  <a:txBody>
                    <a:bodyPr/>
                    <a:lstStyle/>
                    <a:p>
                      <a:pPr algn="ctr"/>
                      <a:r>
                        <a:rPr lang="en-US" sz="1600" dirty="0">
                          <a:latin typeface="Arial" panose="020B0604020202020204" pitchFamily="34" charset="0"/>
                          <a:cs typeface="Arial" panose="020B0604020202020204" pitchFamily="34" charset="0"/>
                        </a:rPr>
                        <a:t>Q4/FY22</a:t>
                      </a:r>
                    </a:p>
                  </a:txBody>
                  <a:tcPr marT="41564" marB="41564"/>
                </a:tc>
                <a:extLst>
                  <a:ext uri="{0D108BD9-81ED-4DB2-BD59-A6C34878D82A}">
                    <a16:rowId xmlns:a16="http://schemas.microsoft.com/office/drawing/2014/main" val="273003861"/>
                  </a:ext>
                </a:extLst>
              </a:tr>
            </a:tbl>
          </a:graphicData>
        </a:graphic>
      </p:graphicFrame>
    </p:spTree>
    <p:extLst>
      <p:ext uri="{BB962C8B-B14F-4D97-AF65-F5344CB8AC3E}">
        <p14:creationId xmlns:p14="http://schemas.microsoft.com/office/powerpoint/2010/main" val="3373278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20 Accomplishment 1</a:t>
            </a:r>
            <a:endParaRPr lang="en-US" sz="1600" dirty="0">
              <a:solidFill>
                <a:srgbClr val="FF0000"/>
              </a:solidFill>
            </a:endParaRPr>
          </a:p>
        </p:txBody>
      </p:sp>
      <p:sp>
        <p:nvSpPr>
          <p:cNvPr id="9" name="Content Placeholder 2">
            <a:extLst>
              <a:ext uri="{FF2B5EF4-FFF2-40B4-BE49-F238E27FC236}">
                <a16:creationId xmlns:a16="http://schemas.microsoft.com/office/drawing/2014/main" id="{B1B2FC70-EC77-ED4F-A59E-0810A1B242E0}"/>
              </a:ext>
            </a:extLst>
          </p:cNvPr>
          <p:cNvSpPr>
            <a:spLocks noGrp="1"/>
          </p:cNvSpPr>
          <p:nvPr>
            <p:ph sz="half" idx="1"/>
          </p:nvPr>
        </p:nvSpPr>
        <p:spPr>
          <a:xfrm>
            <a:off x="685800" y="1524000"/>
            <a:ext cx="7772400" cy="4876800"/>
          </a:xfrm>
        </p:spPr>
        <p:txBody>
          <a:bodyPr/>
          <a:lstStyle/>
          <a:p>
            <a:pPr eaLnBrk="1" fontAlgn="auto" hangingPunct="1">
              <a:spcBef>
                <a:spcPts val="0"/>
              </a:spcBef>
              <a:spcAft>
                <a:spcPts val="0"/>
              </a:spcAft>
              <a:defRPr/>
            </a:pPr>
            <a:r>
              <a:rPr lang="en-US" sz="2000" dirty="0">
                <a:latin typeface="Arial" panose="020B0604020202020204" pitchFamily="34" charset="0"/>
                <a:cs typeface="Arial" panose="020B0604020202020204" pitchFamily="34" charset="0"/>
              </a:rPr>
              <a:t>The National Conference on Ecosystem Restoration (NCER), Virtual, July 2021</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Organized two sessions on water quality modeling software and applications</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The development team and collaborators presented six abstracts on NSM, RAS 1D WQ, RAS RVSM, and applications</a:t>
            </a:r>
          </a:p>
          <a:p>
            <a:pPr marL="457200" lvl="1" indent="0" eaLnBrk="1" fontAlgn="auto" hangingPunct="1">
              <a:spcBef>
                <a:spcPts val="0"/>
              </a:spcBef>
              <a:spcAft>
                <a:spcPts val="0"/>
              </a:spcAft>
              <a:buNone/>
              <a:defRPr/>
            </a:pPr>
            <a:endParaRPr lang="en-US"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7278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20 Accomplishment 2</a:t>
            </a:r>
            <a:endParaRPr lang="en-US" sz="1600" dirty="0">
              <a:solidFill>
                <a:srgbClr val="FF0000"/>
              </a:solidFill>
            </a:endParaRPr>
          </a:p>
        </p:txBody>
      </p:sp>
      <p:sp>
        <p:nvSpPr>
          <p:cNvPr id="9" name="Content Placeholder 2">
            <a:extLst>
              <a:ext uri="{FF2B5EF4-FFF2-40B4-BE49-F238E27FC236}">
                <a16:creationId xmlns:a16="http://schemas.microsoft.com/office/drawing/2014/main" id="{B1B2FC70-EC77-ED4F-A59E-0810A1B242E0}"/>
              </a:ext>
            </a:extLst>
          </p:cNvPr>
          <p:cNvSpPr>
            <a:spLocks noGrp="1"/>
          </p:cNvSpPr>
          <p:nvPr>
            <p:ph sz="half" idx="1"/>
          </p:nvPr>
        </p:nvSpPr>
        <p:spPr>
          <a:xfrm>
            <a:off x="685800" y="1524000"/>
            <a:ext cx="7772400" cy="4876800"/>
          </a:xfrm>
        </p:spPr>
        <p:txBody>
          <a:bodyPr/>
          <a:lstStyle/>
          <a:p>
            <a:pPr eaLnBrk="1" fontAlgn="auto" hangingPunct="1">
              <a:spcBef>
                <a:spcPts val="0"/>
              </a:spcBef>
              <a:spcAft>
                <a:spcPts val="0"/>
              </a:spcAft>
              <a:defRPr/>
            </a:pPr>
            <a:r>
              <a:rPr lang="en-US" dirty="0">
                <a:latin typeface="Arial" panose="020B0604020202020204" pitchFamily="34" charset="0"/>
                <a:cs typeface="Arial" panose="020B0604020202020204" pitchFamily="34" charset="0"/>
              </a:rPr>
              <a:t>NNNN</a:t>
            </a:r>
          </a:p>
          <a:p>
            <a:pPr marL="457200" lvl="1" indent="0" eaLnBrk="1" fontAlgn="auto" hangingPunct="1">
              <a:spcBef>
                <a:spcPts val="0"/>
              </a:spcBef>
              <a:spcAft>
                <a:spcPts val="0"/>
              </a:spcAft>
              <a:buNone/>
              <a:defRPr/>
            </a:pPr>
            <a:endParaRPr lang="en-US"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3528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Synopsis</a:t>
            </a:r>
            <a:br>
              <a:rPr lang="en-US" dirty="0"/>
            </a:br>
            <a:endParaRPr lang="en-US" sz="1600" dirty="0">
              <a:solidFill>
                <a:srgbClr val="FF0000"/>
              </a:solidFill>
            </a:endParaRPr>
          </a:p>
        </p:txBody>
      </p:sp>
      <p:sp>
        <p:nvSpPr>
          <p:cNvPr id="3" name="Content Placeholder 4">
            <a:extLst>
              <a:ext uri="{FF2B5EF4-FFF2-40B4-BE49-F238E27FC236}">
                <a16:creationId xmlns:a16="http://schemas.microsoft.com/office/drawing/2014/main" id="{EF8F5545-FF4B-7E44-B54F-ACA1926BD472}"/>
              </a:ext>
            </a:extLst>
          </p:cNvPr>
          <p:cNvSpPr>
            <a:spLocks noGrp="1"/>
          </p:cNvSpPr>
          <p:nvPr>
            <p:ph sz="half" idx="1"/>
          </p:nvPr>
        </p:nvSpPr>
        <p:spPr>
          <a:xfrm>
            <a:off x="457200" y="1529576"/>
            <a:ext cx="4162425" cy="4876800"/>
          </a:xfrm>
        </p:spPr>
        <p:txBody>
          <a:bodyPr/>
          <a:lstStyle/>
          <a:p>
            <a:r>
              <a:rPr lang="en-US" sz="1800" dirty="0">
                <a:latin typeface="Arial" panose="020B0604020202020204" pitchFamily="34" charset="0"/>
                <a:cs typeface="Arial" panose="020B0604020202020204" pitchFamily="34" charset="0"/>
              </a:rPr>
              <a:t>Funding</a:t>
            </a:r>
          </a:p>
          <a:p>
            <a:pPr lvl="1"/>
            <a:r>
              <a:rPr lang="en-US" sz="1600" dirty="0">
                <a:latin typeface="Arial" panose="020B0604020202020204" pitchFamily="34" charset="0"/>
                <a:cs typeface="Arial" panose="020B0604020202020204" pitchFamily="34" charset="0"/>
              </a:rPr>
              <a:t>FY20	$250K</a:t>
            </a:r>
          </a:p>
          <a:p>
            <a:pPr lvl="1"/>
            <a:r>
              <a:rPr lang="en-US" sz="1600" dirty="0">
                <a:latin typeface="Arial" panose="020B0604020202020204" pitchFamily="34" charset="0"/>
                <a:cs typeface="Arial" panose="020B0604020202020204" pitchFamily="34" charset="0"/>
              </a:rPr>
              <a:t>FY21	$360K</a:t>
            </a:r>
          </a:p>
          <a:p>
            <a:pPr lvl="1"/>
            <a:r>
              <a:rPr lang="en-US" sz="1600" dirty="0">
                <a:latin typeface="Arial" panose="020B0604020202020204" pitchFamily="34" charset="0"/>
                <a:cs typeface="Arial" panose="020B0604020202020204" pitchFamily="34" charset="0"/>
              </a:rPr>
              <a:t>FY22	$365K</a:t>
            </a:r>
          </a:p>
          <a:p>
            <a:pPr lvl="1"/>
            <a:r>
              <a:rPr lang="en-US" sz="1600" dirty="0">
                <a:latin typeface="Arial" panose="020B0604020202020204" pitchFamily="34" charset="0"/>
                <a:cs typeface="Arial" panose="020B0604020202020204" pitchFamily="34" charset="0"/>
              </a:rPr>
              <a:t>Project	$975K</a:t>
            </a:r>
          </a:p>
          <a:p>
            <a:r>
              <a:rPr lang="en-US" sz="1800" dirty="0">
                <a:latin typeface="Arial" panose="020B0604020202020204" pitchFamily="34" charset="0"/>
                <a:cs typeface="Arial" panose="020B0604020202020204" pitchFamily="34" charset="0"/>
              </a:rPr>
              <a:t>Project Status</a:t>
            </a:r>
          </a:p>
          <a:p>
            <a:pPr lvl="1"/>
            <a:r>
              <a:rPr lang="en-US" sz="1600" dirty="0">
                <a:latin typeface="Arial" panose="020B0604020202020204" pitchFamily="34" charset="0"/>
                <a:cs typeface="Arial" panose="020B0604020202020204" pitchFamily="34" charset="0"/>
              </a:rPr>
              <a:t>Completed alpha version of “ClearWater-Riverine” modeling tool that simulates water quality using models generated by HEC-RAS-2D</a:t>
            </a:r>
          </a:p>
        </p:txBody>
      </p:sp>
      <p:sp>
        <p:nvSpPr>
          <p:cNvPr id="4" name="Content Placeholder 4">
            <a:extLst>
              <a:ext uri="{FF2B5EF4-FFF2-40B4-BE49-F238E27FC236}">
                <a16:creationId xmlns:a16="http://schemas.microsoft.com/office/drawing/2014/main" id="{88F8FCF8-BC11-DC49-8236-6233FD3F205A}"/>
              </a:ext>
            </a:extLst>
          </p:cNvPr>
          <p:cNvSpPr txBox="1">
            <a:spLocks/>
          </p:cNvSpPr>
          <p:nvPr/>
        </p:nvSpPr>
        <p:spPr bwMode="auto">
          <a:xfrm>
            <a:off x="4572001" y="1524000"/>
            <a:ext cx="4114799"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r>
              <a:rPr lang="en-US" sz="1800" kern="0" dirty="0">
                <a:latin typeface="Arial" panose="020B0604020202020204" pitchFamily="34" charset="0"/>
                <a:cs typeface="Arial" panose="020B0604020202020204" pitchFamily="34" charset="0"/>
              </a:rPr>
              <a:t>Project Focus</a:t>
            </a:r>
          </a:p>
          <a:p>
            <a:pPr lvl="1"/>
            <a:r>
              <a:rPr lang="en-US" sz="1600" kern="0" dirty="0">
                <a:latin typeface="Arial" panose="020B0604020202020204" pitchFamily="34" charset="0"/>
                <a:cs typeface="Arial" panose="020B0604020202020204" pitchFamily="34" charset="0"/>
              </a:rPr>
              <a:t>Under revised scope, RAS 2D WQ was developed as a separate product, “ClearWater-Riverine”</a:t>
            </a:r>
          </a:p>
          <a:p>
            <a:pPr lvl="2"/>
            <a:r>
              <a:rPr lang="en-US" sz="1200" kern="0" dirty="0">
                <a:latin typeface="Arial" panose="020B0604020202020204" pitchFamily="34" charset="0"/>
                <a:cs typeface="Arial" panose="020B0604020202020204" pitchFamily="34" charset="0"/>
              </a:rPr>
              <a:t>Jupyter notebook interface</a:t>
            </a:r>
          </a:p>
          <a:p>
            <a:pPr lvl="2"/>
            <a:r>
              <a:rPr lang="en-US" sz="1200" kern="0" dirty="0">
                <a:latin typeface="Arial" panose="020B0604020202020204" pitchFamily="34" charset="0"/>
                <a:cs typeface="Arial" panose="020B0604020202020204" pitchFamily="34" charset="0"/>
              </a:rPr>
              <a:t>Leverages HEC-RAS models and capabilities independent of the HEC-RAS development cycle</a:t>
            </a:r>
          </a:p>
          <a:p>
            <a:pPr lvl="2"/>
            <a:r>
              <a:rPr lang="en-US" sz="1200" kern="0" dirty="0">
                <a:latin typeface="Arial" panose="020B0604020202020204" pitchFamily="34" charset="0"/>
                <a:cs typeface="Arial" panose="020B0604020202020204" pitchFamily="34" charset="0"/>
              </a:rPr>
              <a:t>Reads geometry and hydraulic outputs from HEC-RAS-2D</a:t>
            </a:r>
          </a:p>
          <a:p>
            <a:pPr lvl="2"/>
            <a:r>
              <a:rPr lang="en-US" sz="1200" kern="0" dirty="0">
                <a:latin typeface="Arial" panose="020B0604020202020204" pitchFamily="34" charset="0"/>
                <a:cs typeface="Arial" panose="020B0604020202020204" pitchFamily="34" charset="0"/>
              </a:rPr>
              <a:t>Alpha version complete: framework, transport engine, plotting functions, user interface</a:t>
            </a:r>
          </a:p>
        </p:txBody>
      </p:sp>
    </p:spTree>
    <p:extLst>
      <p:ext uri="{BB962C8B-B14F-4D97-AF65-F5344CB8AC3E}">
        <p14:creationId xmlns:p14="http://schemas.microsoft.com/office/powerpoint/2010/main" val="2418905342"/>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14102</TotalTime>
  <Words>952</Words>
  <Application>Microsoft Macintosh PowerPoint</Application>
  <PresentationFormat>On-screen Show (4:3)</PresentationFormat>
  <Paragraphs>103</Paragraphs>
  <Slides>10</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Times New Roman</vt:lpstr>
      <vt:lpstr>Default Design</vt:lpstr>
      <vt:lpstr>PowerPoint Presentation</vt:lpstr>
      <vt:lpstr>Project Purpose - Recap </vt:lpstr>
      <vt:lpstr>Benefits</vt:lpstr>
      <vt:lpstr>Approach</vt:lpstr>
      <vt:lpstr>Approach 2D Water Quality</vt:lpstr>
      <vt:lpstr>Scheduled Products RAS 2D WQ Tasks, FY20-22 </vt:lpstr>
      <vt:lpstr>FY 20 Accomplishment 1</vt:lpstr>
      <vt:lpstr>FY 20 Accomplishment 2</vt:lpstr>
      <vt:lpstr>Synopsis </vt:lpstr>
      <vt:lpstr>Summary </vt:lpstr>
    </vt:vector>
  </TitlesOfParts>
  <Company>ERDC, Coastal &amp; Hydraulics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SWWRP Template PR</dc:title>
  <dc:creator>Nick Kraus</dc:creator>
  <cp:lastModifiedBy>Todd Steissberg</cp:lastModifiedBy>
  <cp:revision>662</cp:revision>
  <dcterms:created xsi:type="dcterms:W3CDTF">2002-05-16T15:57:50Z</dcterms:created>
  <dcterms:modified xsi:type="dcterms:W3CDTF">2021-10-08T06:25:07Z</dcterms:modified>
</cp:coreProperties>
</file>